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Lst>
  <p:sldSz cx="14630400" cy="8229600"/>
  <p:notesSz cx="8229600" cy="14630400"/>
  <p:embeddedFontLst>
    <p:embeddedFont>
      <p:font typeface="Inter" panose="020B0604020202020204" charset="0"/>
      <p:regular r:id="rId15"/>
    </p:embeddedFon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Manrope" panose="020B0604020202020204" charset="0"/>
      <p:regular r:id="rId22"/>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7" d="100"/>
          <a:sy n="67" d="100"/>
        </p:scale>
        <p:origin x="10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45.303"/>
    </inkml:context>
    <inkml:brush xml:id="br0">
      <inkml:brushProperty name="width" value="0.11429" units="cm"/>
      <inkml:brushProperty name="height" value="0.11429" units="cm"/>
      <inkml:brushProperty name="color" value="#E71224"/>
    </inkml:brush>
  </inkml:definitions>
  <inkml:trace contextRef="#ctx0" brushRef="#br0">757 1 19081,'-14'0'-600,"0"0"1,7 0 567,-7 0 1,0 0 159,-7 0 1,7 0-29,0 0 0,0 0-10,-7 0 0,0 0-19,0 0 1,0 7 0,0 0 0,2 0 42,5 2 1,-5-7-1,5 8 1,-4-1 31,-3 5 0,-3-2 0,-1 2 0,-3 2 56,2 3 0,3 2 0,-1 0 0,-1 0-5,-3 0 1,0 0 0,7 0-1,0 0-72,0 0 1,0 7-1,2 2 1,3 0-118,2 1 1,7 4-1,-5-5 1,3 0-27,4 1 0,-4-1 0,2-4 0,2 2-186,3-3 1,2-1-110,0-3 1,0 0-1,2-3-216,5-4 0,-5-2 1,8-7-474,-1 2 0,3 9 292,9-2 1,-7-5 0,0 1 283,2-1 1,3-7 0,-1 8 199,-4-1 0,5-7 0,-5 5 186,5-4 1,2-3 0,0 0 0,0 0 61,0 0 0,0 0 0,0 2 0,0 3-55,0 2 1,0 0 0,0-7-1,0 0 185,0 0 0,2 0 0,3 0 0,2 0 45,-3 0 1,-1 0 0,-3 0 0,0 0 111,0 0 1,7-7-1,0 0 1,-3 2-14,-1 3 0,-3-5 1,0-3-1,0-1 1,0 6 0,-3-4 0,-1 2-60,-3 0 1,0-3 0,7 6-1,0-6-18,0-1 0,0 4 1,0-5-1,2 0 38,5 1 0,-5 4 1,5-5-1,-2 0-75,2 1 1,-5-1-1,8-4 1,-3 2-9,0-3 0,0 1 0,-5 0 1,3 2-12,2-3 1,-3-1 0,-8-3 0,-3 0-43,2 0 1,3 7 0,2 0 0,-3-3-109,-4-1 0,3-3-1,-8 2 1,0 3-78,1 2 1,-3 0 0,-5-5-1,3 3 2,2 2 0,0 0 0,-10-5-239,-4 5 0,3-2 1,-8 6-1,0 1-74,1 0 1,4-5 0,-7 7 0,-3 0 49,-1-3 1,-1 6-1,3-8 1,2 0-50,-3 1 0,-8 6 0,-3-4 0,0 2 79,-3 0 0,6-7 0,-10 7 0,0 0 43,2-3 1,-7 8 0,5-5 0,-4 2 38,-3-2 1,7 5-1,0-5 1,0 5-291,2 2 1,3 0 741,9 0 1,-10 0 0,-1 0 0</inkml:trace>
  <inkml:trace contextRef="#ctx0" brushRef="#br0" timeOffset="1266">1576 484 19586,'-21'0'-1783,"0"2"1668,0 5 0,7-5 0,0 8 0,-3-3 526,-1 0 0,-3 9 1,0-4-176,0-1 1,-3 8 0,-1-7 0,-3 2-54,2 0 1,3-3 0,2 6 0,-3-3-45,-4 2 1,5 3 0,-5 2 0,5-3-52,2-4 0,-7 5 0,0-5 0,2 5 123,3 2 1,4 0-1,3 0 1,2 0-45,-3 0 1,1 0 0,0 0 0,4 0-163,3 0 0,-5 0 1,7 0-200,2 0 0,3 0 0,-1 0 0,-1 0-4,-3 0 1,0-7-1,7 0 1,0 2-183,0 3 0,0 9 1,0 2 61,0 3 0,0-15 1,2 3-1,3-2-475,2 0 0,2 2 372,-2 0 0,2 0 0,8-3 0,-3-1-54,2-3 1,5-7-1,2 7 236,-2 2 0,12-7 0,-12 1 0,2-3 277,1 0 1,4 0-1,2-7 1,3 0 21,4 0 1,3 0 0,4 0 0,3 0 111,2 0 0,0-3 0,-7-1 0,0-6 75,0-1 0,-3-1 0,-1-4 0,-6 2 152,-1-3 1,4-1 0,-7-3 0,-3 0 105,-1 0 1,-3 7-1,0 0 1,0-3-81,0-1 1,0-8 0,0 0 0,0 3-67,0-3 1,0 1 0,2 4 0,3 0 56,2 0 0,0 0 0,-7 0-179,0 0 0,0 0 0,0 0-86,0 0 1,-10 7 0,-1 0 0,-3-3-235,0-1 0,0 4 0,-7 0 0,0-3-190,0-1 0,0-3 0,0 0 0,0 0-111,0 0 0,-3 7 1,-1 0-1,-6-3-102,-1-1 0,4-3 1,-7 0-1,-3 0 17,-1 0 1,-3 0-1,0 2 1,2 3-32,5 2 1,-12 0 0,5-10 0,-2-1 6,0-3 1,2 7-1,0 7 1,0-3 121,0-1 1,-7 6-1,0 5 1,0 5 298,-3 2 0,8 0 0,-5 0 0,2 2 139,-2 5 0,3 5 0,-8 9 0,0 0 551,1 0-132,-3 0 0,-7 9 1,0 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47.652"/>
    </inkml:context>
    <inkml:brush xml:id="br0">
      <inkml:brushProperty name="width" value="0.11429" units="cm"/>
      <inkml:brushProperty name="height" value="0.11429" units="cm"/>
      <inkml:brushProperty name="color" value="#E71224"/>
    </inkml:brush>
  </inkml:definitions>
  <inkml:trace contextRef="#ctx0" brushRef="#br0">106 295 19586,'-10'11'-795,"6"8"0,-8-5 967,3 5 0,-5-5 0,4 0-51,-1 2 0,4 3 0,-5 2 1,3 0-207,4 0 1,3 0-1,2 0-63,0 0 1,0 0 0,0 2-1,0 3 33,0 2 0,0 0 0,0-7 0,0 0-40,0 0 1,2 0 0,3 0-1,4 0-114,3 0 1,-1 7 0,6 0 0,-3-3-115,2-1 0,3-3 1,2 0-1,0 0 49,0 0 1,2 0-1,3 0 1,2 0 65,-3 0 1,-1-3 0,-3-1 0,0-6 66,0-1 0,0 4 1,0-7 223,0-3 1,0-1 0,0-3 0,0 0 60,0 0 0,0 0 1,0 0-1,0 0 71,0 0 0,0-3 0,0-4 1,0-4 281,0-1 1,7-7-1,0 5 1,0-4 111,2-3 0,-7 0 0,8 0 0,-3 0-47,0 0 1,0 0-1,-5 0 1,3 0-10,2 0 0,0-3 1,-7-1-1,-3-3-182,-4 2 1,5-4 0,-7-1-1,2 1-194,0 0 1,-7-5 0,4 4 0,-1 1-165,-6 0 1,-1-5 0,-3 4 0,0 1-86,0 0 0,0 2 1,-3 7-1,-4-3-328,-7-4 1,-4 5 0,-3-5 0,0 2-50,0-2 1,-7 5-1,-3-5 1,1 5 55,0 2 0,-8-5 1,3 3-1,-4 4 70,-3 0 1,-7 3 0,0 2 0,2 7 217,3 5 1,-1 2 0,1 0 0,0 2 72,4 5 0,5 12 0,0 9 0,5 0 300,-1 2 1,8 3-1,-7 9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50.168"/>
    </inkml:context>
    <inkml:brush xml:id="br0">
      <inkml:brushProperty name="width" value="0.11429" units="cm"/>
      <inkml:brushProperty name="height" value="0.11429" units="cm"/>
      <inkml:brushProperty name="color" value="#E71224"/>
    </inkml:brush>
  </inkml:definitions>
  <inkml:trace contextRef="#ctx0" brushRef="#br0">378 85 19586,'-21'0'-528,"0"0"1,0 0 0,0 2 840,0 5 1,0-5 0,0 8 0,0-3-307,0 0 0,7 2 0,0-4 1,0 4 167,2 3 0,-6 2 1,6 7-1,-2 0-135,0 0 1,7 2-1,-5 5 1,3 7-117,4 5 0,-4 2 1,2 0-1,2 0-6,3 0 0,2 0 0,-2 0 0,-3 0 67,-2 0 1,0-7 0,7 0-1,0 2-61,0 3 1,0-8 0,0-1 0,0-3-96,0 0 1,7 7-1,2-7 1,3 0-206,4 2 1,-4-7 0,2 5 0,2-4-39,3-3 0,9 0 1,0-3-1,0-1 252,2-3 1,3-10-1,9 3 1,0-4 198,0-3 1,0-3 0,2-4-1,3-7 165,2-4 0,7-10 0,-7-3 1,-2 1 47,-3 0 0,-4-5 0,-5 4 1,-5 1-13,0 0 1,-6-5 0,4 4 0,-5 1 9,-2 0 1,-7 2 0,0 4 0,0-1 79,-2-3 0,4 0 0,-9 7 0,0 0-43,2 0 0,-6 0 1,4-3-1,-3-1-187,3-3 1,-4-3-1,4 6 1,-5-3-180,-2 2 1,-2-7 0,-3 1 0,-4-3-250,-3 0 1,-2 9 0,-5-4 0,3 2-176,2 0 0,0 0 1,-7 7-1,0 0-38,0 0 0,0 0 0,0 2 1,-2 3 168,-5 2 0,2 7 1,-9-5-1,-2 3 164,-3 4 1,-4 3-1,-3 2 1,-2 0 85,2 0 0,-4 7 0,2 2 1,5 3 293,6 4 1,-1 3 0,6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53.286"/>
    </inkml:context>
    <inkml:brush xml:id="br0">
      <inkml:brushProperty name="width" value="0.11429" units="cm"/>
      <inkml:brushProperty name="height" value="0.11429" units="cm"/>
      <inkml:brushProperty name="color" value="#E71224"/>
    </inkml:brush>
  </inkml:definitions>
  <inkml:trace contextRef="#ctx0" brushRef="#br0">988 357 19586,'-21'0'-1324,"0"0"1,0 0 1325,0 0 1,2 3 0,3 1 0,2 3 190,-3-2 1,-1-3-1,-3-2 1,0 3-14,0 4 1,0-3 0,0 8-1,0 0 74,0-1 1,0 3 0,0 5 0,0-3-33,0-2 1,0 3-1,-3 8 1,-1 3-51,-3-2 1,0 4-1,7-2 1,0 0 7,0 3 0,0-1 0,0 7 0,0-2-45,0 3 1,0 4 0,0 4 0,0 6-66,0 1 0,0 3 0,0 7 0,-3 0-1,-4 0 0,5 0 0,-3 0 0,8 0-75,4 0 0,2 3 1,-4 1-1,4 3-151,3-2 0,2-3 0,7-2 0,2 0-84,5 0 0,-2 7 0,9 0 0,4-2-63,8-3 0,0 8 1,6 1-1,1 1-65,0-5 0,2-5 0,7-4 0,0-5-15,0-7 0,0-9 0,0-10 0,-3-9 161,-4-2 0,5-8 0,-7 1 1,2-3 114,0-4 0,0 0 1,9-1-1,5 3 94,7-2 0,12-3 1,4-2-1,0 0 26,1 0 1,6 0 0,-4 0 0,-1-2 129,-4-5 0,-14-5 0,-7-9 0,-2-2 261,2-5 1,-5 2 0,8-9 0,-3-2 93,0-3 0,9-4 0,-2-3 0,2-2 44,-2 3 1,-2-6-1,-8 1 1,3-3-214,-2-4 0,-12 0 1,-7-1-1,-5 3-193,-2-2 0,-7 2 1,-2-7-1,-3-7-89,-4-2 1,4-19 0,-2 0 0,-3 40-1,-1-1-74,2-4 1,0 0 0,-4 6 0,0 0-1,3-2 1,-1 1 0,-1-45-110,-2 8 1,0-1 0,-2 0-1,-5-4-262,-7-3 0,-5 8 0,-4-3 0,-7 7-204,-12 7 0,-3 4 1,-11 13-1,-4 4 234,-8 7 0,-16 11 1,37 21-1,-1 2 1,-1-1-1,0 1-69,-1 2 0,2 1 0,-41-5 0,0 6 0,5 1-74,0 6 0,3 1 0,-17 8 585,48 1 0,-1 2 0,-4 2 0,-2 3 0,-1 8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FB59FCA-1B11-884B-B35A-8125C8C5F18A}" type="datetimeFigureOut">
              <a:rPr lang="en-IL" smtClean="0"/>
              <a:t>12/22/2025</a:t>
            </a:fld>
            <a:endParaRPr lang="en-IL"/>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DAFF809-5992-D34E-B67A-6E14F0F20912}" type="slidenum">
              <a:rPr lang="en-IL" smtClean="0"/>
              <a:t>‹#›</a:t>
            </a:fld>
            <a:endParaRPr lang="en-IL"/>
          </a:p>
        </p:txBody>
      </p:sp>
    </p:spTree>
    <p:extLst>
      <p:ext uri="{BB962C8B-B14F-4D97-AF65-F5344CB8AC3E}">
        <p14:creationId xmlns:p14="http://schemas.microsoft.com/office/powerpoint/2010/main" val="2128541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828800" y="1346836"/>
            <a:ext cx="10972800" cy="2865120"/>
          </a:xfrm>
        </p:spPr>
        <p:txBody>
          <a:bodyPr anchor="b"/>
          <a:lstStyle>
            <a:lvl1pPr algn="ctr">
              <a:defRPr sz="72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93661786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872575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10469880" y="438150"/>
            <a:ext cx="3154680" cy="6974206"/>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1005840" y="438150"/>
            <a:ext cx="9281160" cy="6974206"/>
          </a:xfrm>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3580888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923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779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84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281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6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591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328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503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83234342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714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915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998220" y="2051686"/>
            <a:ext cx="12618720" cy="3423284"/>
          </a:xfrm>
        </p:spPr>
        <p:txBody>
          <a:bodyPr anchor="b"/>
          <a:lstStyle>
            <a:lvl1pPr>
              <a:defRPr sz="72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he-IL" smtClean="0"/>
              <a:t>ערוך סגנונות טקסט של תבנית בסיס</a:t>
            </a:r>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26559741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1005840" y="2190750"/>
            <a:ext cx="6217920" cy="52216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7406640" y="2190750"/>
            <a:ext cx="6217920" cy="52216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6677743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438150"/>
            <a:ext cx="12618720" cy="1590676"/>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smtClean="0"/>
              <a:t>ערוך סגנונות טקסט של תבנית בסיס</a:t>
            </a:r>
          </a:p>
        </p:txBody>
      </p:sp>
      <p:sp>
        <p:nvSpPr>
          <p:cNvPr id="4" name="מציין מיקום תוכן 3"/>
          <p:cNvSpPr>
            <a:spLocks noGrp="1"/>
          </p:cNvSpPr>
          <p:nvPr>
            <p:ph sz="half" idx="2"/>
          </p:nvPr>
        </p:nvSpPr>
        <p:spPr>
          <a:xfrm>
            <a:off x="1007746" y="3006090"/>
            <a:ext cx="6189344" cy="44215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smtClean="0"/>
              <a:t>ערוך סגנונות טקסט של תבנית בסיס</a:t>
            </a:r>
          </a:p>
        </p:txBody>
      </p:sp>
      <p:sp>
        <p:nvSpPr>
          <p:cNvPr id="6" name="מציין מיקום תוכן 5"/>
          <p:cNvSpPr>
            <a:spLocks noGrp="1"/>
          </p:cNvSpPr>
          <p:nvPr>
            <p:ph sz="quarter" idx="4"/>
          </p:nvPr>
        </p:nvSpPr>
        <p:spPr>
          <a:xfrm>
            <a:off x="7406640" y="3006090"/>
            <a:ext cx="6219826" cy="44215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51347005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3261698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3159600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8087840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he-IL"/>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3865897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1005840" y="438150"/>
            <a:ext cx="12618720" cy="1590676"/>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1005840" y="2190750"/>
            <a:ext cx="12618720" cy="5221606"/>
          </a:xfrm>
          <a:prstGeom prst="rect">
            <a:avLst/>
          </a:prstGeom>
        </p:spPr>
        <p:txBody>
          <a:bodyPr vert="horz" lIns="91440" tIns="45720" rIns="91440" bIns="45720" rtlCol="1">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10332720" y="7627621"/>
            <a:ext cx="3291840" cy="438150"/>
          </a:xfrm>
          <a:prstGeom prst="rect">
            <a:avLst/>
          </a:prstGeom>
        </p:spPr>
        <p:txBody>
          <a:bodyPr vert="horz" lIns="91440" tIns="45720" rIns="91440" bIns="45720" rtlCol="1" anchor="ctr"/>
          <a:lstStyle>
            <a:lvl1pPr algn="r">
              <a:defRPr sz="1440">
                <a:solidFill>
                  <a:schemeClr val="tx1">
                    <a:tint val="75000"/>
                  </a:schemeClr>
                </a:solidFill>
              </a:defRPr>
            </a:lvl1p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3"/>
          </p:nvPr>
        </p:nvSpPr>
        <p:spPr>
          <a:xfrm>
            <a:off x="4846320" y="7627621"/>
            <a:ext cx="4937760" cy="438150"/>
          </a:xfrm>
          <a:prstGeom prst="rect">
            <a:avLst/>
          </a:prstGeom>
        </p:spPr>
        <p:txBody>
          <a:bodyPr vert="horz" lIns="91440" tIns="45720" rIns="91440" bIns="45720" rtlCol="1" anchor="ctr"/>
          <a:lstStyle>
            <a:lvl1pPr algn="ctr">
              <a:defRPr sz="144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1005840" y="7627621"/>
            <a:ext cx="3291840" cy="438150"/>
          </a:xfrm>
          <a:prstGeom prst="rect">
            <a:avLst/>
          </a:prstGeom>
        </p:spPr>
        <p:txBody>
          <a:bodyPr vert="horz" lIns="91440" tIns="45720" rIns="91440" bIns="45720" rtlCol="1" anchor="ctr"/>
          <a:lstStyle>
            <a:lvl1pPr algn="l">
              <a:defRPr sz="1440">
                <a:solidFill>
                  <a:schemeClr val="tx1">
                    <a:tint val="75000"/>
                  </a:schemeClr>
                </a:solidFill>
              </a:defRPr>
            </a:lvl1pPr>
          </a:lstStyle>
          <a:p>
            <a:fld id="{4C30D614-5AE4-435E-AC52-372055423034}" type="slidenum">
              <a:rPr lang="he-IL" smtClean="0"/>
              <a:t>‹#›</a:t>
            </a:fld>
            <a:endParaRPr lang="he-IL"/>
          </a:p>
        </p:txBody>
      </p:sp>
    </p:spTree>
    <p:extLst>
      <p:ext uri="{BB962C8B-B14F-4D97-AF65-F5344CB8AC3E}">
        <p14:creationId xmlns:p14="http://schemas.microsoft.com/office/powerpoint/2010/main" val="182258965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hf sldNum="0" hdr="0" ftr="0" dt="0"/>
  <p:txStyles>
    <p:titleStyle>
      <a:lvl1pPr algn="r" defTabSz="1097280" rtl="1"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r" defTabSz="1097280" rtl="1"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r" defTabSz="1097280" rtl="1"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r" defTabSz="1097280" rtl="1"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he-IL"/>
      </a:defPPr>
      <a:lvl1pPr marL="0" algn="r" defTabSz="1097280" rtl="1" eaLnBrk="1" latinLnBrk="0" hangingPunct="1">
        <a:defRPr sz="2160" kern="1200">
          <a:solidFill>
            <a:schemeClr val="tx1"/>
          </a:solidFill>
          <a:latin typeface="+mn-lt"/>
          <a:ea typeface="+mn-ea"/>
          <a:cs typeface="+mn-cs"/>
        </a:defRPr>
      </a:lvl1pPr>
      <a:lvl2pPr marL="548640" algn="r" defTabSz="1097280" rtl="1" eaLnBrk="1" latinLnBrk="0" hangingPunct="1">
        <a:defRPr sz="2160" kern="1200">
          <a:solidFill>
            <a:schemeClr val="tx1"/>
          </a:solidFill>
          <a:latin typeface="+mn-lt"/>
          <a:ea typeface="+mn-ea"/>
          <a:cs typeface="+mn-cs"/>
        </a:defRPr>
      </a:lvl2pPr>
      <a:lvl3pPr marL="1097280" algn="r" defTabSz="1097280" rtl="1" eaLnBrk="1" latinLnBrk="0" hangingPunct="1">
        <a:defRPr sz="2160" kern="1200">
          <a:solidFill>
            <a:schemeClr val="tx1"/>
          </a:solidFill>
          <a:latin typeface="+mn-lt"/>
          <a:ea typeface="+mn-ea"/>
          <a:cs typeface="+mn-cs"/>
        </a:defRPr>
      </a:lvl3pPr>
      <a:lvl4pPr marL="1645920" algn="r" defTabSz="1097280" rtl="1" eaLnBrk="1" latinLnBrk="0" hangingPunct="1">
        <a:defRPr sz="2160" kern="1200">
          <a:solidFill>
            <a:schemeClr val="tx1"/>
          </a:solidFill>
          <a:latin typeface="+mn-lt"/>
          <a:ea typeface="+mn-ea"/>
          <a:cs typeface="+mn-cs"/>
        </a:defRPr>
      </a:lvl4pPr>
      <a:lvl5pPr marL="2194560" algn="r" defTabSz="1097280" rtl="1" eaLnBrk="1" latinLnBrk="0" hangingPunct="1">
        <a:defRPr sz="2160" kern="1200">
          <a:solidFill>
            <a:schemeClr val="tx1"/>
          </a:solidFill>
          <a:latin typeface="+mn-lt"/>
          <a:ea typeface="+mn-ea"/>
          <a:cs typeface="+mn-cs"/>
        </a:defRPr>
      </a:lvl5pPr>
      <a:lvl6pPr marL="2743200" algn="r" defTabSz="1097280" rtl="1" eaLnBrk="1" latinLnBrk="0" hangingPunct="1">
        <a:defRPr sz="2160" kern="1200">
          <a:solidFill>
            <a:schemeClr val="tx1"/>
          </a:solidFill>
          <a:latin typeface="+mn-lt"/>
          <a:ea typeface="+mn-ea"/>
          <a:cs typeface="+mn-cs"/>
        </a:defRPr>
      </a:lvl6pPr>
      <a:lvl7pPr marL="3291840" algn="r" defTabSz="1097280" rtl="1" eaLnBrk="1" latinLnBrk="0" hangingPunct="1">
        <a:defRPr sz="2160" kern="1200">
          <a:solidFill>
            <a:schemeClr val="tx1"/>
          </a:solidFill>
          <a:latin typeface="+mn-lt"/>
          <a:ea typeface="+mn-ea"/>
          <a:cs typeface="+mn-cs"/>
        </a:defRPr>
      </a:lvl7pPr>
      <a:lvl8pPr marL="3840480" algn="r" defTabSz="1097280" rtl="1" eaLnBrk="1" latinLnBrk="0" hangingPunct="1">
        <a:defRPr sz="2160" kern="1200">
          <a:solidFill>
            <a:schemeClr val="tx1"/>
          </a:solidFill>
          <a:latin typeface="+mn-lt"/>
          <a:ea typeface="+mn-ea"/>
          <a:cs typeface="+mn-cs"/>
        </a:defRPr>
      </a:lvl8pPr>
      <a:lvl9pPr marL="4389120" algn="r" defTabSz="1097280" rtl="1"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customXml" Target="../ink/ink2.xml"/><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6.png"/><Relationship Id="rId11" Type="http://schemas.openxmlformats.org/officeDocument/2006/relationships/customXml" Target="../ink/ink4.xml"/><Relationship Id="rId10" Type="http://schemas.openxmlformats.org/officeDocument/2006/relationships/image" Target="../media/image18.png"/><Relationship Id="rId4" Type="http://schemas.openxmlformats.org/officeDocument/2006/relationships/customXml" Target="../ink/ink1.xml"/><Relationship Id="rId9"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5715"/>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Safeguarding Children's Spaces with AI Vision</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An intelligent computer vision system designed to detect hazardous objects in children's environments before accidents happen, providing peace of mind for parents and carers.</a:t>
            </a:r>
            <a:endParaRPr lang="en-US" sz="1750" dirty="0"/>
          </a:p>
        </p:txBody>
      </p:sp>
      <p:sp>
        <p:nvSpPr>
          <p:cNvPr id="5" name="TextBox 4">
            <a:extLst>
              <a:ext uri="{FF2B5EF4-FFF2-40B4-BE49-F238E27FC236}">
                <a16:creationId xmlns:a16="http://schemas.microsoft.com/office/drawing/2014/main" id="{59EA5C8B-E35A-EA01-2E4C-CECF55D5B264}"/>
              </a:ext>
            </a:extLst>
          </p:cNvPr>
          <p:cNvSpPr txBox="1"/>
          <p:nvPr/>
        </p:nvSpPr>
        <p:spPr>
          <a:xfrm>
            <a:off x="128552" y="7137432"/>
            <a:ext cx="3726805" cy="1477328"/>
          </a:xfrm>
          <a:prstGeom prst="rect">
            <a:avLst/>
          </a:prstGeom>
          <a:noFill/>
        </p:spPr>
        <p:txBody>
          <a:bodyPr wrap="square" rtlCol="0">
            <a:spAutoFit/>
          </a:bodyPr>
          <a:lstStyle/>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גונקו דניאל 340969674</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גבריס סבטלנה 342794732 </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סמיון אוסטרובסקי 342795754</a:t>
            </a:r>
            <a:endParaRPr lang="en-IL" sz="1800" b="1" dirty="0">
              <a:effectLst/>
              <a:latin typeface="Times New Roman" panose="02020603050405020304" pitchFamily="18" charset="0"/>
              <a:ea typeface="Times New Roman" panose="02020603050405020304" pitchFamily="18" charset="0"/>
            </a:endParaRPr>
          </a:p>
          <a:p>
            <a:pPr algn="just" rtl="1"/>
            <a:r>
              <a:rPr lang="en-US"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b="1"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IL"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47875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Success Metrics</a:t>
            </a:r>
            <a:endParaRPr lang="en-US" sz="4450" dirty="0"/>
          </a:p>
        </p:txBody>
      </p:sp>
      <p:sp>
        <p:nvSpPr>
          <p:cNvPr id="3" name="Text 1"/>
          <p:cNvSpPr/>
          <p:nvPr/>
        </p:nvSpPr>
        <p:spPr>
          <a:xfrm>
            <a:off x="793790" y="275451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55575A"/>
                </a:solidFill>
                <a:latin typeface="Inter" pitchFamily="34" charset="0"/>
                <a:ea typeface="Inter" pitchFamily="34" charset="-122"/>
                <a:cs typeface="Inter" pitchFamily="34" charset="-120"/>
              </a:rPr>
              <a:t>mAP</a:t>
            </a:r>
            <a:endParaRPr lang="en-US" sz="5850" dirty="0"/>
          </a:p>
        </p:txBody>
      </p:sp>
      <p:sp>
        <p:nvSpPr>
          <p:cNvPr id="4" name="Text 2"/>
          <p:cNvSpPr/>
          <p:nvPr/>
        </p:nvSpPr>
        <p:spPr>
          <a:xfrm>
            <a:off x="1250990" y="3786307"/>
            <a:ext cx="3244096" cy="354330"/>
          </a:xfrm>
          <a:prstGeom prst="rect">
            <a:avLst/>
          </a:prstGeom>
          <a:noFill/>
          <a:ln/>
        </p:spPr>
        <p:txBody>
          <a:bodyPr wrap="none" lIns="0" tIns="0" rIns="0" bIns="0" rtlCol="0" anchor="t"/>
          <a:lstStyle/>
          <a:p>
            <a:pPr marL="0" indent="0" algn="ctr">
              <a:lnSpc>
                <a:spcPts val="2750"/>
              </a:lnSpc>
              <a:buNone/>
            </a:pPr>
            <a:r>
              <a:rPr lang="en-US" sz="2200" dirty="0">
                <a:solidFill>
                  <a:srgbClr val="55575A"/>
                </a:solidFill>
                <a:latin typeface="Inter" pitchFamily="34" charset="0"/>
                <a:ea typeface="Inter" pitchFamily="34" charset="-122"/>
                <a:cs typeface="Inter" pitchFamily="34" charset="-120"/>
              </a:rPr>
              <a:t>Mean Average Precision</a:t>
            </a:r>
            <a:endParaRPr lang="en-US" sz="2200" dirty="0"/>
          </a:p>
        </p:txBody>
      </p:sp>
      <p:sp>
        <p:nvSpPr>
          <p:cNvPr id="6" name="Text 4"/>
          <p:cNvSpPr/>
          <p:nvPr/>
        </p:nvSpPr>
        <p:spPr>
          <a:xfrm>
            <a:off x="5235893" y="275451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55575A"/>
                </a:solidFill>
                <a:latin typeface="Inter" pitchFamily="34" charset="0"/>
                <a:ea typeface="Inter" pitchFamily="34" charset="-122"/>
                <a:cs typeface="Inter" pitchFamily="34" charset="-120"/>
              </a:rPr>
              <a:t>IoU</a:t>
            </a:r>
            <a:endParaRPr lang="en-US" sz="5850" dirty="0"/>
          </a:p>
        </p:txBody>
      </p:sp>
      <p:sp>
        <p:nvSpPr>
          <p:cNvPr id="7" name="Text 5"/>
          <p:cNvSpPr/>
          <p:nvPr/>
        </p:nvSpPr>
        <p:spPr>
          <a:xfrm>
            <a:off x="5757982" y="3786307"/>
            <a:ext cx="3114318" cy="354330"/>
          </a:xfrm>
          <a:prstGeom prst="rect">
            <a:avLst/>
          </a:prstGeom>
          <a:noFill/>
          <a:ln/>
        </p:spPr>
        <p:txBody>
          <a:bodyPr wrap="none" lIns="0" tIns="0" rIns="0" bIns="0" rtlCol="0" anchor="t"/>
          <a:lstStyle/>
          <a:p>
            <a:pPr marL="0" indent="0" algn="ctr">
              <a:lnSpc>
                <a:spcPts val="2750"/>
              </a:lnSpc>
              <a:buNone/>
            </a:pPr>
            <a:r>
              <a:rPr lang="en-US" sz="2200" dirty="0">
                <a:solidFill>
                  <a:srgbClr val="55575A"/>
                </a:solidFill>
                <a:latin typeface="Inter" pitchFamily="34" charset="0"/>
                <a:ea typeface="Inter" pitchFamily="34" charset="-122"/>
                <a:cs typeface="Inter" pitchFamily="34" charset="-120"/>
              </a:rPr>
              <a:t>Intersection over Union</a:t>
            </a:r>
            <a:endParaRPr lang="en-US" sz="2200" dirty="0"/>
          </a:p>
        </p:txBody>
      </p:sp>
      <p:sp>
        <p:nvSpPr>
          <p:cNvPr id="9" name="Text 7"/>
          <p:cNvSpPr/>
          <p:nvPr/>
        </p:nvSpPr>
        <p:spPr>
          <a:xfrm>
            <a:off x="9677995" y="275451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55575A"/>
                </a:solidFill>
                <a:latin typeface="Inter" pitchFamily="34" charset="0"/>
                <a:ea typeface="Inter" pitchFamily="34" charset="-122"/>
                <a:cs typeface="Inter" pitchFamily="34" charset="-120"/>
              </a:rPr>
              <a:t>F1</a:t>
            </a:r>
            <a:endParaRPr lang="en-US" sz="5850" dirty="0"/>
          </a:p>
        </p:txBody>
      </p:sp>
      <p:sp>
        <p:nvSpPr>
          <p:cNvPr id="10" name="Text 8"/>
          <p:cNvSpPr/>
          <p:nvPr/>
        </p:nvSpPr>
        <p:spPr>
          <a:xfrm>
            <a:off x="10339626" y="378630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5575A"/>
                </a:solidFill>
                <a:latin typeface="Inter" pitchFamily="34" charset="0"/>
                <a:ea typeface="Inter" pitchFamily="34" charset="-122"/>
                <a:cs typeface="Inter" pitchFamily="34" charset="-120"/>
              </a:rPr>
              <a:t>F1 Score</a:t>
            </a:r>
            <a:endParaRPr lang="en-US" sz="2200" dirty="0"/>
          </a:p>
        </p:txBody>
      </p:sp>
      <p:sp>
        <p:nvSpPr>
          <p:cNvPr id="12" name="Shape 10"/>
          <p:cNvSpPr/>
          <p:nvPr/>
        </p:nvSpPr>
        <p:spPr>
          <a:xfrm>
            <a:off x="793790" y="5733964"/>
            <a:ext cx="13042821" cy="35957"/>
          </a:xfrm>
          <a:prstGeom prst="rect">
            <a:avLst/>
          </a:prstGeom>
          <a:solidFill>
            <a:srgbClr val="55575A">
              <a:alpha val="50000"/>
            </a:srgbClr>
          </a:solidFill>
          <a:ln/>
        </p:spPr>
      </p:sp>
      <p:sp>
        <p:nvSpPr>
          <p:cNvPr id="13" name="Text 11"/>
          <p:cNvSpPr/>
          <p:nvPr/>
        </p:nvSpPr>
        <p:spPr>
          <a:xfrm>
            <a:off x="793790" y="602503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By combining cutting-edge computer vision with synthetic data generation, this system promises to revolutionise child safety in homes, nurseries, and smart home environments—delivering early warnings that prevent accidents before they occur.</a:t>
            </a:r>
            <a:endParaRPr lang="en-US" sz="175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65" y="843595"/>
            <a:ext cx="3635566" cy="3635566"/>
          </a:xfrm>
          <a:prstGeom prst="rect">
            <a:avLst/>
          </a:prstGeom>
        </p:spPr>
      </p:pic>
      <p:pic>
        <p:nvPicPr>
          <p:cNvPr id="8" name="תמונה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1762" y="841032"/>
            <a:ext cx="3585187" cy="3585187"/>
          </a:xfrm>
          <a:prstGeom prst="rect">
            <a:avLst/>
          </a:prstGeom>
        </p:spPr>
      </p:pic>
      <p:pic>
        <p:nvPicPr>
          <p:cNvPr id="9" name="תמונה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4249" y="852853"/>
            <a:ext cx="3774959" cy="3626308"/>
          </a:xfrm>
          <a:prstGeom prst="rect">
            <a:avLst/>
          </a:prstGeom>
        </p:spPr>
      </p:pic>
      <p:pic>
        <p:nvPicPr>
          <p:cNvPr id="10" name="תמונה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21624" y="778832"/>
            <a:ext cx="3809290" cy="3649950"/>
          </a:xfrm>
          <a:prstGeom prst="rect">
            <a:avLst/>
          </a:prstGeom>
        </p:spPr>
      </p:pic>
      <p:pic>
        <p:nvPicPr>
          <p:cNvPr id="11" name="תמונה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7" y="4467340"/>
            <a:ext cx="3762260" cy="3762260"/>
          </a:xfrm>
          <a:prstGeom prst="rect">
            <a:avLst/>
          </a:prstGeom>
        </p:spPr>
      </p:pic>
      <p:pic>
        <p:nvPicPr>
          <p:cNvPr id="13" name="תמונה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59853" y="4428782"/>
            <a:ext cx="3800818" cy="3800818"/>
          </a:xfrm>
          <a:prstGeom prst="rect">
            <a:avLst/>
          </a:prstGeom>
        </p:spPr>
      </p:pic>
      <p:pic>
        <p:nvPicPr>
          <p:cNvPr id="14" name="תמונה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2113" y="4428782"/>
            <a:ext cx="3800818" cy="3800818"/>
          </a:xfrm>
          <a:prstGeom prst="rect">
            <a:avLst/>
          </a:prstGeom>
        </p:spPr>
      </p:pic>
      <p:pic>
        <p:nvPicPr>
          <p:cNvPr id="17" name="תמונה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212377" y="4428782"/>
            <a:ext cx="3534391" cy="3800818"/>
          </a:xfrm>
          <a:prstGeom prst="rect">
            <a:avLst/>
          </a:prstGeom>
        </p:spPr>
      </p:pic>
      <p:sp>
        <p:nvSpPr>
          <p:cNvPr id="18" name="כותרת 17"/>
          <p:cNvSpPr>
            <a:spLocks noGrp="1"/>
          </p:cNvSpPr>
          <p:nvPr>
            <p:ph type="title"/>
          </p:nvPr>
        </p:nvSpPr>
        <p:spPr>
          <a:xfrm>
            <a:off x="-3966210" y="-357188"/>
            <a:ext cx="12618720" cy="1590676"/>
          </a:xfrm>
        </p:spPr>
        <p:txBody>
          <a:bodyPr/>
          <a:lstStyle/>
          <a:p>
            <a:r>
              <a:rPr lang="en-US" dirty="0" smtClean="0"/>
              <a:t>Sample data</a:t>
            </a:r>
            <a:endParaRPr lang="he-IL" dirty="0"/>
          </a:p>
        </p:txBody>
      </p:sp>
    </p:spTree>
    <p:extLst>
      <p:ext uri="{BB962C8B-B14F-4D97-AF65-F5344CB8AC3E}">
        <p14:creationId xmlns:p14="http://schemas.microsoft.com/office/powerpoint/2010/main" val="2959716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172" y="2143046"/>
            <a:ext cx="10861928" cy="3372397"/>
          </a:xfrm>
          <a:prstGeom prst="rect">
            <a:avLst/>
          </a:prstGeom>
        </p:spPr>
      </p:pic>
      <p:sp>
        <p:nvSpPr>
          <p:cNvPr id="3" name="כותרת 2"/>
          <p:cNvSpPr>
            <a:spLocks noGrp="1"/>
          </p:cNvSpPr>
          <p:nvPr>
            <p:ph type="title"/>
          </p:nvPr>
        </p:nvSpPr>
        <p:spPr>
          <a:xfrm>
            <a:off x="225172" y="897809"/>
            <a:ext cx="12618720" cy="1590676"/>
          </a:xfrm>
        </p:spPr>
        <p:txBody>
          <a:bodyPr/>
          <a:lstStyle/>
          <a:p>
            <a:pPr algn="l"/>
            <a:r>
              <a:rPr lang="en-US" dirty="0" smtClean="0"/>
              <a:t>The results of a test model </a:t>
            </a:r>
            <a:endParaRPr lang="he-IL" dirty="0"/>
          </a:p>
        </p:txBody>
      </p:sp>
      <p:pic>
        <p:nvPicPr>
          <p:cNvPr id="4" name="תמונה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00190" y="5429250"/>
            <a:ext cx="2930210" cy="2936301"/>
          </a:xfrm>
          <a:prstGeom prst="rect">
            <a:avLst/>
          </a:prstGeom>
        </p:spPr>
      </p:pic>
      <p:pic>
        <p:nvPicPr>
          <p:cNvPr id="5" name="תמונה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00190" y="2636086"/>
            <a:ext cx="2873383" cy="2879357"/>
          </a:xfrm>
          <a:prstGeom prst="rect">
            <a:avLst/>
          </a:prstGeom>
        </p:spPr>
      </p:pic>
      <p:pic>
        <p:nvPicPr>
          <p:cNvPr id="6" name="תמונה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89093" y="0"/>
            <a:ext cx="2695575" cy="2695575"/>
          </a:xfrm>
          <a:prstGeom prst="rect">
            <a:avLst/>
          </a:prstGeom>
        </p:spPr>
      </p:pic>
    </p:spTree>
    <p:extLst>
      <p:ext uri="{BB962C8B-B14F-4D97-AF65-F5344CB8AC3E}">
        <p14:creationId xmlns:p14="http://schemas.microsoft.com/office/powerpoint/2010/main" val="37555046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5548" y="452199"/>
            <a:ext cx="2055495" cy="256818"/>
          </a:xfrm>
          <a:prstGeom prst="rect">
            <a:avLst/>
          </a:prstGeom>
          <a:noFill/>
          <a:ln/>
        </p:spPr>
        <p:txBody>
          <a:bodyPr wrap="none" lIns="0" tIns="0" rIns="0" bIns="0" rtlCol="0" anchor="t"/>
          <a:lstStyle/>
          <a:p>
            <a:pPr marL="0" indent="0" algn="l">
              <a:lnSpc>
                <a:spcPts val="2000"/>
              </a:lnSpc>
              <a:buNone/>
            </a:pPr>
            <a:r>
              <a:rPr lang="en-US" sz="1600" dirty="0">
                <a:solidFill>
                  <a:srgbClr val="0C0D0F"/>
                </a:solidFill>
                <a:latin typeface="Inter" pitchFamily="34" charset="0"/>
                <a:ea typeface="Inter" pitchFamily="34" charset="-122"/>
                <a:cs typeface="Inter" pitchFamily="34" charset="-120"/>
              </a:rPr>
              <a:t>The Challenge</a:t>
            </a:r>
            <a:endParaRPr lang="en-US" sz="1600" dirty="0"/>
          </a:p>
        </p:txBody>
      </p:sp>
      <p:sp>
        <p:nvSpPr>
          <p:cNvPr id="3" name="Text 1"/>
          <p:cNvSpPr/>
          <p:nvPr/>
        </p:nvSpPr>
        <p:spPr>
          <a:xfrm>
            <a:off x="575548" y="774740"/>
            <a:ext cx="6144816" cy="513874"/>
          </a:xfrm>
          <a:prstGeom prst="rect">
            <a:avLst/>
          </a:prstGeom>
          <a:noFill/>
          <a:ln/>
        </p:spPr>
        <p:txBody>
          <a:bodyPr wrap="none" lIns="0" tIns="0" rIns="0" bIns="0" rtlCol="0" anchor="t"/>
          <a:lstStyle/>
          <a:p>
            <a:pPr marL="0" indent="0" algn="l">
              <a:lnSpc>
                <a:spcPts val="4000"/>
              </a:lnSpc>
              <a:buNone/>
            </a:pPr>
            <a:r>
              <a:rPr lang="en-US" sz="3200" dirty="0">
                <a:solidFill>
                  <a:srgbClr val="0C0D0F"/>
                </a:solidFill>
                <a:latin typeface="Inter" pitchFamily="34" charset="0"/>
                <a:ea typeface="Inter" pitchFamily="34" charset="-122"/>
                <a:cs typeface="Inter" pitchFamily="34" charset="-120"/>
              </a:rPr>
              <a:t>Hidden Dangers in Safe Spaces</a:t>
            </a:r>
            <a:endParaRPr lang="en-US" sz="3200" dirty="0"/>
          </a:p>
        </p:txBody>
      </p:sp>
      <p:sp>
        <p:nvSpPr>
          <p:cNvPr id="4" name="Text 2"/>
          <p:cNvSpPr/>
          <p:nvPr/>
        </p:nvSpPr>
        <p:spPr>
          <a:xfrm>
            <a:off x="575548" y="1683187"/>
            <a:ext cx="5844897" cy="1052036"/>
          </a:xfrm>
          <a:prstGeom prst="rect">
            <a:avLst/>
          </a:prstGeom>
          <a:noFill/>
          <a:ln/>
        </p:spPr>
        <p:txBody>
          <a:bodyPr wrap="square" lIns="0" tIns="0" rIns="0" bIns="0" rtlCol="0" anchor="t"/>
          <a:lstStyle/>
          <a:p>
            <a:pPr marL="0" indent="0" algn="l">
              <a:lnSpc>
                <a:spcPts val="2050"/>
              </a:lnSpc>
              <a:buNone/>
            </a:pPr>
            <a:r>
              <a:rPr lang="en-US" sz="1250" dirty="0">
                <a:solidFill>
                  <a:srgbClr val="55575A"/>
                </a:solidFill>
                <a:latin typeface="Manrope" pitchFamily="34" charset="0"/>
                <a:ea typeface="Manrope" pitchFamily="34" charset="-122"/>
                <a:cs typeface="Manrope" pitchFamily="34" charset="-120"/>
              </a:rPr>
              <a:t>Parents and childminders face a constant challenge: identifying dangerous objects in children's rooms before they cause harm. Even in seemingly safe environments, small items, sharp objects, chemical bottles, or damaged cables can hide behind toys or lie on the floor.</a:t>
            </a:r>
            <a:endParaRPr lang="en-US" sz="1250" dirty="0"/>
          </a:p>
        </p:txBody>
      </p:sp>
      <p:sp>
        <p:nvSpPr>
          <p:cNvPr id="5" name="Text 3"/>
          <p:cNvSpPr/>
          <p:nvPr/>
        </p:nvSpPr>
        <p:spPr>
          <a:xfrm>
            <a:off x="575548" y="2883218"/>
            <a:ext cx="5844897" cy="526018"/>
          </a:xfrm>
          <a:prstGeom prst="rect">
            <a:avLst/>
          </a:prstGeom>
          <a:noFill/>
          <a:ln/>
        </p:spPr>
        <p:txBody>
          <a:bodyPr wrap="square" lIns="0" tIns="0" rIns="0" bIns="0" rtlCol="0" anchor="t"/>
          <a:lstStyle/>
          <a:p>
            <a:pPr marL="0" indent="0" algn="l">
              <a:lnSpc>
                <a:spcPts val="2050"/>
              </a:lnSpc>
              <a:buNone/>
            </a:pPr>
            <a:r>
              <a:rPr lang="en-US" sz="1250" dirty="0">
                <a:solidFill>
                  <a:srgbClr val="55575A"/>
                </a:solidFill>
                <a:latin typeface="Manrope" pitchFamily="34" charset="0"/>
                <a:ea typeface="Manrope" pitchFamily="34" charset="-122"/>
                <a:cs typeface="Manrope" pitchFamily="34" charset="-120"/>
              </a:rPr>
              <a:t>These hidden hazards can lead to choking, injuries, or exposure to dangerous substances—often without warning.</a:t>
            </a:r>
            <a:endParaRPr lang="en-US" sz="1250" dirty="0"/>
          </a:p>
        </p:txBody>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975" y="0"/>
            <a:ext cx="7591425" cy="8229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19062"/>
            <a:ext cx="977396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Why Traditional Data Collection Fails</a:t>
            </a:r>
            <a:endParaRPr lang="en-US" sz="4450" dirty="0"/>
          </a:p>
        </p:txBody>
      </p:sp>
      <p:sp>
        <p:nvSpPr>
          <p:cNvPr id="3" name="Shape 1"/>
          <p:cNvSpPr/>
          <p:nvPr/>
        </p:nvSpPr>
        <p:spPr>
          <a:xfrm>
            <a:off x="793790" y="3181469"/>
            <a:ext cx="4196358" cy="2047994"/>
          </a:xfrm>
          <a:prstGeom prst="roundRect">
            <a:avLst>
              <a:gd name="adj" fmla="val 9968"/>
            </a:avLst>
          </a:prstGeom>
          <a:solidFill>
            <a:srgbClr val="FFFFFF"/>
          </a:solidFill>
          <a:ln w="7620">
            <a:solidFill>
              <a:srgbClr val="FF7047"/>
            </a:solidFill>
            <a:prstDash val="solid"/>
          </a:ln>
        </p:spPr>
        <p:txBody>
          <a:bodyPr/>
          <a:lstStyle/>
          <a:p>
            <a:endParaRPr lang="en-IL" dirty="0"/>
          </a:p>
        </p:txBody>
      </p:sp>
      <p:sp>
        <p:nvSpPr>
          <p:cNvPr id="4" name="Text 2"/>
          <p:cNvSpPr/>
          <p:nvPr/>
        </p:nvSpPr>
        <p:spPr>
          <a:xfrm>
            <a:off x="1028224"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Privacy Concerns</a:t>
            </a:r>
            <a:endParaRPr lang="en-US" sz="2200" dirty="0"/>
          </a:p>
        </p:txBody>
      </p:sp>
      <p:sp>
        <p:nvSpPr>
          <p:cNvPr id="5" name="Text 3"/>
          <p:cNvSpPr/>
          <p:nvPr/>
        </p:nvSpPr>
        <p:spPr>
          <a:xfrm>
            <a:off x="1028224"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Collecting real images from homes raises serious privacy issues for families.</a:t>
            </a:r>
            <a:endParaRPr lang="en-US" sz="1750" dirty="0"/>
          </a:p>
        </p:txBody>
      </p:sp>
      <p:sp>
        <p:nvSpPr>
          <p:cNvPr id="6" name="Shape 4"/>
          <p:cNvSpPr/>
          <p:nvPr/>
        </p:nvSpPr>
        <p:spPr>
          <a:xfrm>
            <a:off x="5216962" y="3181469"/>
            <a:ext cx="4196358" cy="2047994"/>
          </a:xfrm>
          <a:prstGeom prst="roundRect">
            <a:avLst>
              <a:gd name="adj" fmla="val 9968"/>
            </a:avLst>
          </a:prstGeom>
          <a:solidFill>
            <a:srgbClr val="FFFFFF"/>
          </a:solidFill>
          <a:ln w="7620">
            <a:solidFill>
              <a:srgbClr val="FF7047"/>
            </a:solidFill>
            <a:prstDash val="solid"/>
          </a:ln>
        </p:spPr>
      </p:sp>
      <p:sp>
        <p:nvSpPr>
          <p:cNvPr id="7" name="Text 5"/>
          <p:cNvSpPr/>
          <p:nvPr/>
        </p:nvSpPr>
        <p:spPr>
          <a:xfrm>
            <a:off x="5451396"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Ethical Barriers</a:t>
            </a:r>
            <a:endParaRPr lang="en-US" sz="2200" dirty="0"/>
          </a:p>
        </p:txBody>
      </p:sp>
      <p:sp>
        <p:nvSpPr>
          <p:cNvPr id="8" name="Text 6"/>
          <p:cNvSpPr/>
          <p:nvPr/>
        </p:nvSpPr>
        <p:spPr>
          <a:xfrm>
            <a:off x="5451396"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Deliberately exposing children to dangerous situations for photography is unacceptable.</a:t>
            </a:r>
            <a:endParaRPr lang="en-US" sz="1750" dirty="0"/>
          </a:p>
        </p:txBody>
      </p:sp>
      <p:sp>
        <p:nvSpPr>
          <p:cNvPr id="9" name="Shape 7"/>
          <p:cNvSpPr/>
          <p:nvPr/>
        </p:nvSpPr>
        <p:spPr>
          <a:xfrm>
            <a:off x="9640133" y="3181469"/>
            <a:ext cx="4196358" cy="2047994"/>
          </a:xfrm>
          <a:prstGeom prst="roundRect">
            <a:avLst>
              <a:gd name="adj" fmla="val 9968"/>
            </a:avLst>
          </a:prstGeom>
          <a:solidFill>
            <a:srgbClr val="FFFFFF"/>
          </a:solidFill>
          <a:ln w="7620">
            <a:solidFill>
              <a:srgbClr val="FF7047"/>
            </a:solidFill>
            <a:prstDash val="solid"/>
          </a:ln>
        </p:spPr>
      </p:sp>
      <p:sp>
        <p:nvSpPr>
          <p:cNvPr id="10" name="Text 8"/>
          <p:cNvSpPr/>
          <p:nvPr/>
        </p:nvSpPr>
        <p:spPr>
          <a:xfrm>
            <a:off x="9874568"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Rare Occurrences</a:t>
            </a:r>
            <a:endParaRPr lang="en-US" sz="2200" dirty="0"/>
          </a:p>
        </p:txBody>
      </p:sp>
      <p:sp>
        <p:nvSpPr>
          <p:cNvPr id="11" name="Text 9"/>
          <p:cNvSpPr/>
          <p:nvPr/>
        </p:nvSpPr>
        <p:spPr>
          <a:xfrm>
            <a:off x="9874568"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Most hazardous situations are infrequent and difficult to document authentically.</a:t>
            </a:r>
            <a:endParaRPr lang="en-US" sz="1750" dirty="0"/>
          </a:p>
        </p:txBody>
      </p:sp>
      <p:sp>
        <p:nvSpPr>
          <p:cNvPr id="12" name="Text 10"/>
          <p:cNvSpPr/>
          <p:nvPr/>
        </p:nvSpPr>
        <p:spPr>
          <a:xfrm>
            <a:off x="793790" y="548461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These limitations make synthetic data generation through GenAI models essential for creating a robust, safe, and privacy-preserving training dataset.</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9535"/>
            <a:ext cx="842879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Four Critical Danger Categories</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txBody>
          <a:bodyPr/>
          <a:lstStyle/>
          <a:p>
            <a:endParaRPr lang="en-IL" dirty="0"/>
          </a:p>
        </p:txBody>
      </p:sp>
      <p:sp>
        <p:nvSpPr>
          <p:cNvPr id="4" name="Shape 2"/>
          <p:cNvSpPr/>
          <p:nvPr/>
        </p:nvSpPr>
        <p:spPr>
          <a:xfrm>
            <a:off x="793790" y="2511623"/>
            <a:ext cx="6407944" cy="121920"/>
          </a:xfrm>
          <a:prstGeom prst="roundRect">
            <a:avLst>
              <a:gd name="adj" fmla="val 167442"/>
            </a:avLst>
          </a:prstGeom>
          <a:solidFill>
            <a:srgbClr val="FF7047"/>
          </a:solidFill>
          <a:ln/>
        </p:spPr>
      </p:sp>
      <p:sp>
        <p:nvSpPr>
          <p:cNvPr id="5" name="Shape 3"/>
          <p:cNvSpPr/>
          <p:nvPr/>
        </p:nvSpPr>
        <p:spPr>
          <a:xfrm>
            <a:off x="3657540" y="2201942"/>
            <a:ext cx="680442" cy="680442"/>
          </a:xfrm>
          <a:prstGeom prst="roundRect">
            <a:avLst>
              <a:gd name="adj" fmla="val 134383"/>
            </a:avLst>
          </a:prstGeom>
          <a:solidFill>
            <a:srgbClr val="FF7047"/>
          </a:solidFill>
          <a:ln/>
        </p:spPr>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3861614" y="2406015"/>
            <a:ext cx="272177" cy="272177"/>
          </a:xfrm>
          <a:prstGeom prst="rect">
            <a:avLst/>
          </a:prstGeom>
        </p:spPr>
      </p:pic>
      <p:sp>
        <p:nvSpPr>
          <p:cNvPr id="7" name="Text 4"/>
          <p:cNvSpPr/>
          <p:nvPr/>
        </p:nvSpPr>
        <p:spPr>
          <a:xfrm>
            <a:off x="1051084"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Choking Hazards</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Small objects that could obstruct airways</a:t>
            </a:r>
            <a:endParaRPr lang="en-US" sz="1750" dirty="0"/>
          </a:p>
        </p:txBody>
      </p:sp>
      <p:sp>
        <p:nvSpPr>
          <p:cNvPr id="9" name="Shape 6"/>
          <p:cNvSpPr/>
          <p:nvPr/>
        </p:nvSpPr>
        <p:spPr>
          <a:xfrm>
            <a:off x="7428548" y="2542103"/>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167442"/>
            </a:avLst>
          </a:prstGeom>
          <a:solidFill>
            <a:srgbClr val="FF7047"/>
          </a:solidFill>
          <a:ln/>
        </p:spPr>
      </p:sp>
      <p:sp>
        <p:nvSpPr>
          <p:cNvPr id="11" name="Shape 8"/>
          <p:cNvSpPr/>
          <p:nvPr/>
        </p:nvSpPr>
        <p:spPr>
          <a:xfrm>
            <a:off x="10292298" y="2201942"/>
            <a:ext cx="680442" cy="680442"/>
          </a:xfrm>
          <a:prstGeom prst="roundRect">
            <a:avLst>
              <a:gd name="adj" fmla="val 134383"/>
            </a:avLst>
          </a:prstGeom>
          <a:solidFill>
            <a:srgbClr val="FF7047"/>
          </a:solidFill>
          <a:ln/>
        </p:spPr>
      </p:sp>
      <p:pic>
        <p:nvPicPr>
          <p:cNvPr id="12" name="Image 1" descr="preencoded.png"/>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0496371" y="2406015"/>
            <a:ext cx="272177" cy="272177"/>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Sharp Objects</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Items that could cause cuts or puncture wounds</a:t>
            </a:r>
            <a:endParaRPr lang="en-US" sz="1750" dirty="0"/>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167442"/>
            </a:avLst>
          </a:prstGeom>
          <a:solidFill>
            <a:srgbClr val="FF7047"/>
          </a:solidFill>
          <a:ln/>
        </p:spPr>
      </p:sp>
      <p:sp>
        <p:nvSpPr>
          <p:cNvPr id="17" name="Shape 13"/>
          <p:cNvSpPr/>
          <p:nvPr/>
        </p:nvSpPr>
        <p:spPr>
          <a:xfrm>
            <a:off x="3657540" y="4809411"/>
            <a:ext cx="680442" cy="680442"/>
          </a:xfrm>
          <a:prstGeom prst="roundRect">
            <a:avLst>
              <a:gd name="adj" fmla="val 134383"/>
            </a:avLst>
          </a:prstGeom>
          <a:solidFill>
            <a:srgbClr val="FF7047"/>
          </a:solidFill>
          <a:ln/>
        </p:spPr>
      </p:sp>
      <p:pic>
        <p:nvPicPr>
          <p:cNvPr id="18" name="Image 2" descr="preencoded.png"/>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3861614" y="5013484"/>
            <a:ext cx="272177" cy="272177"/>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Chemical Dangers</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Cleaning products, detergents, or any chemical bottles that could be ingested or cause harm.</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sp>
      <p:sp>
        <p:nvSpPr>
          <p:cNvPr id="22" name="Shape 17"/>
          <p:cNvSpPr/>
          <p:nvPr/>
        </p:nvSpPr>
        <p:spPr>
          <a:xfrm>
            <a:off x="7428548" y="5119092"/>
            <a:ext cx="6408063" cy="121920"/>
          </a:xfrm>
          <a:prstGeom prst="roundRect">
            <a:avLst>
              <a:gd name="adj" fmla="val 167442"/>
            </a:avLst>
          </a:prstGeom>
          <a:solidFill>
            <a:srgbClr val="FF7047"/>
          </a:solidFill>
          <a:ln/>
        </p:spPr>
      </p:sp>
      <p:sp>
        <p:nvSpPr>
          <p:cNvPr id="23" name="Shape 18"/>
          <p:cNvSpPr/>
          <p:nvPr/>
        </p:nvSpPr>
        <p:spPr>
          <a:xfrm>
            <a:off x="10292298" y="4809411"/>
            <a:ext cx="680442" cy="680442"/>
          </a:xfrm>
          <a:prstGeom prst="roundRect">
            <a:avLst>
              <a:gd name="adj" fmla="val 134383"/>
            </a:avLst>
          </a:prstGeom>
          <a:solidFill>
            <a:srgbClr val="FF7047"/>
          </a:solidFill>
          <a:ln/>
        </p:spPr>
      </p:sp>
      <p:pic>
        <p:nvPicPr>
          <p:cNvPr id="24" name="Image 3" descr="preencoded.png"/>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10496371" y="5013484"/>
            <a:ext cx="272177" cy="272177"/>
          </a:xfrm>
          <a:prstGeom prst="rect">
            <a:avLst/>
          </a:prstGeom>
        </p:spPr>
      </p:pic>
      <p:sp>
        <p:nvSpPr>
          <p:cNvPr id="25" name="Text 19"/>
          <p:cNvSpPr/>
          <p:nvPr/>
        </p:nvSpPr>
        <p:spPr>
          <a:xfrm>
            <a:off x="7685842"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Electrical Hazards</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Exposed cables, torn adapters, damaged sockets—simulated safely for training purposes only.</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793790" y="122015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Innovation Through Synthetic Data</a:t>
            </a:r>
            <a:endParaRPr lang="en-US" sz="4450" dirty="0"/>
          </a:p>
        </p:txBody>
      </p:sp>
      <p:sp>
        <p:nvSpPr>
          <p:cNvPr id="4" name="Text 1"/>
          <p:cNvSpPr/>
          <p:nvPr/>
        </p:nvSpPr>
        <p:spPr>
          <a:xfrm>
            <a:off x="1133951" y="3233023"/>
            <a:ext cx="721625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No existing open dataset focuses specifically on hazardous objects in children's rooms. </a:t>
            </a:r>
            <a:endParaRPr lang="en-US" sz="1750" dirty="0"/>
          </a:p>
        </p:txBody>
      </p:sp>
      <p:sp>
        <p:nvSpPr>
          <p:cNvPr id="5" name="Shape 2"/>
          <p:cNvSpPr/>
          <p:nvPr/>
        </p:nvSpPr>
        <p:spPr>
          <a:xfrm>
            <a:off x="793790" y="2977872"/>
            <a:ext cx="30480" cy="1599009"/>
          </a:xfrm>
          <a:prstGeom prst="rect">
            <a:avLst/>
          </a:prstGeom>
          <a:solidFill>
            <a:srgbClr val="FF7047"/>
          </a:solidFill>
          <a:ln/>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90" y="10388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The ML Task: Object Detection for Safety</a:t>
            </a:r>
            <a:endParaRPr lang="en-US" sz="4450" dirty="0"/>
          </a:p>
        </p:txBody>
      </p:sp>
      <p:sp>
        <p:nvSpPr>
          <p:cNvPr id="4" name="Text 1"/>
          <p:cNvSpPr/>
          <p:nvPr/>
        </p:nvSpPr>
        <p:spPr>
          <a:xfrm>
            <a:off x="6280190"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Input</a:t>
            </a:r>
            <a:endParaRPr lang="en-US" sz="2200" dirty="0"/>
          </a:p>
        </p:txBody>
      </p:sp>
      <p:sp>
        <p:nvSpPr>
          <p:cNvPr id="5" name="Text 2"/>
          <p:cNvSpPr/>
          <p:nvPr/>
        </p:nvSpPr>
        <p:spPr>
          <a:xfrm>
            <a:off x="6280190" y="3604498"/>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Picture of a children's room</a:t>
            </a:r>
            <a:endParaRPr lang="en-US" sz="1750" dirty="0"/>
          </a:p>
        </p:txBody>
      </p:sp>
      <p:sp>
        <p:nvSpPr>
          <p:cNvPr id="6" name="Text 3"/>
          <p:cNvSpPr/>
          <p:nvPr/>
        </p:nvSpPr>
        <p:spPr>
          <a:xfrm>
            <a:off x="6280190" y="4194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Output</a:t>
            </a:r>
            <a:endParaRPr lang="en-US" sz="2200" dirty="0"/>
          </a:p>
        </p:txBody>
      </p:sp>
      <p:sp>
        <p:nvSpPr>
          <p:cNvPr id="7" name="Text 4"/>
          <p:cNvSpPr/>
          <p:nvPr/>
        </p:nvSpPr>
        <p:spPr>
          <a:xfrm>
            <a:off x="6280190" y="47753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Bounding boxes around detected objects</a:t>
            </a:r>
            <a:endParaRPr lang="en-US" sz="1750" dirty="0"/>
          </a:p>
        </p:txBody>
      </p:sp>
      <p:sp>
        <p:nvSpPr>
          <p:cNvPr id="8" name="Text 5"/>
          <p:cNvSpPr/>
          <p:nvPr/>
        </p:nvSpPr>
        <p:spPr>
          <a:xfrm>
            <a:off x="6280190" y="55804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Category labels from 4 danger types</a:t>
            </a:r>
            <a:endParaRPr lang="en-US" sz="1750" dirty="0"/>
          </a:p>
        </p:txBody>
      </p:sp>
      <p:sp>
        <p:nvSpPr>
          <p:cNvPr id="9" name="Text 6"/>
          <p:cNvSpPr/>
          <p:nvPr/>
        </p:nvSpPr>
        <p:spPr>
          <a:xfrm>
            <a:off x="6280190" y="638556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Optional risk severity rating (low/medium/high)</a:t>
            </a:r>
            <a:endParaRPr lang="en-US" sz="1750" dirty="0"/>
          </a:p>
        </p:txBody>
      </p:sp>
      <p:sp>
        <p:nvSpPr>
          <p:cNvPr id="10" name="Text 7"/>
          <p:cNvSpPr/>
          <p:nvPr/>
        </p:nvSpPr>
        <p:spPr>
          <a:xfrm>
            <a:off x="10342721"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Example Detection</a:t>
            </a:r>
            <a:endParaRPr lang="en-US" sz="2200" dirty="0"/>
          </a:p>
        </p:txBody>
      </p:sp>
      <p:sp>
        <p:nvSpPr>
          <p:cNvPr id="11" name="Text 8"/>
          <p:cNvSpPr/>
          <p:nvPr/>
        </p:nvSpPr>
        <p:spPr>
          <a:xfrm>
            <a:off x="10342721" y="3604498"/>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Battery on carpet</a:t>
            </a:r>
            <a:r>
              <a:rPr lang="en-US" sz="1750" dirty="0">
                <a:solidFill>
                  <a:srgbClr val="55575A"/>
                </a:solidFill>
                <a:latin typeface="Manrope" pitchFamily="34" charset="0"/>
                <a:ea typeface="Manrope" pitchFamily="34" charset="-122"/>
                <a:cs typeface="Manrope" pitchFamily="34" charset="-120"/>
              </a:rPr>
              <a:t> → Bounding box + "Small choking hazard"</a:t>
            </a:r>
            <a:endParaRPr lang="en-US" sz="1750" dirty="0"/>
          </a:p>
        </p:txBody>
      </p:sp>
      <p:sp>
        <p:nvSpPr>
          <p:cNvPr id="12" name="Text 9"/>
          <p:cNvSpPr/>
          <p:nvPr/>
        </p:nvSpPr>
        <p:spPr>
          <a:xfrm>
            <a:off x="10342721" y="4534376"/>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Scissors on table edge</a:t>
            </a:r>
            <a:r>
              <a:rPr lang="en-US" sz="1750" dirty="0">
                <a:solidFill>
                  <a:srgbClr val="55575A"/>
                </a:solidFill>
                <a:latin typeface="Manrope" pitchFamily="34" charset="0"/>
                <a:ea typeface="Manrope" pitchFamily="34" charset="-122"/>
                <a:cs typeface="Manrope" pitchFamily="34" charset="-120"/>
              </a:rPr>
              <a:t> → Bounding box + "Sharp object"</a:t>
            </a:r>
            <a:endParaRPr lang="en-US" sz="1750" dirty="0"/>
          </a:p>
        </p:txBody>
      </p:sp>
      <p:sp>
        <p:nvSpPr>
          <p:cNvPr id="13" name="Text 10"/>
          <p:cNvSpPr/>
          <p:nvPr/>
        </p:nvSpPr>
        <p:spPr>
          <a:xfrm>
            <a:off x="10342721" y="5464254"/>
            <a:ext cx="3501509" cy="1088708"/>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Cleaning bottle near toys</a:t>
            </a:r>
            <a:r>
              <a:rPr lang="en-US" sz="1750" dirty="0">
                <a:solidFill>
                  <a:srgbClr val="55575A"/>
                </a:solidFill>
                <a:latin typeface="Manrope" pitchFamily="34" charset="0"/>
                <a:ea typeface="Manrope" pitchFamily="34" charset="-122"/>
                <a:cs typeface="Manrope" pitchFamily="34" charset="-120"/>
              </a:rPr>
              <a:t> → Bounding box + "Chemical hazard"</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3385" y="419100"/>
            <a:ext cx="4032885" cy="369094"/>
          </a:xfrm>
          <a:prstGeom prst="rect">
            <a:avLst/>
          </a:prstGeom>
          <a:noFill/>
          <a:ln/>
        </p:spPr>
        <p:txBody>
          <a:bodyPr wrap="none" lIns="0" tIns="0" rIns="0" bIns="0" rtlCol="0" anchor="t"/>
          <a:lstStyle/>
          <a:p>
            <a:pPr marL="0" indent="0" algn="l">
              <a:lnSpc>
                <a:spcPts val="2900"/>
              </a:lnSpc>
              <a:buNone/>
            </a:pPr>
            <a:r>
              <a:rPr lang="en-US" sz="2300" dirty="0">
                <a:solidFill>
                  <a:srgbClr val="0C0D0F"/>
                </a:solidFill>
                <a:latin typeface="Inter" pitchFamily="34" charset="0"/>
                <a:ea typeface="Inter" pitchFamily="34" charset="-122"/>
                <a:cs typeface="Inter" pitchFamily="34" charset="-120"/>
              </a:rPr>
              <a:t>Spotting the Hidden Dangers</a:t>
            </a:r>
            <a:endParaRPr lang="en-US" sz="2300" dirty="0"/>
          </a:p>
        </p:txBody>
      </p:sp>
      <p:sp>
        <p:nvSpPr>
          <p:cNvPr id="3" name="Text 1"/>
          <p:cNvSpPr/>
          <p:nvPr/>
        </p:nvSpPr>
        <p:spPr>
          <a:xfrm>
            <a:off x="413385" y="1024414"/>
            <a:ext cx="13803630" cy="188952"/>
          </a:xfrm>
          <a:prstGeom prst="rect">
            <a:avLst/>
          </a:prstGeom>
          <a:noFill/>
          <a:ln/>
        </p:spPr>
        <p:txBody>
          <a:bodyPr wrap="none" lIns="0" tIns="0" rIns="0" bIns="0" rtlCol="0" anchor="t"/>
          <a:lstStyle/>
          <a:p>
            <a:pPr marL="0" indent="0" algn="l">
              <a:lnSpc>
                <a:spcPts val="1450"/>
              </a:lnSpc>
              <a:buNone/>
            </a:pPr>
            <a:r>
              <a:rPr lang="en-US" sz="1200" dirty="0">
                <a:solidFill>
                  <a:srgbClr val="55575A"/>
                </a:solidFill>
                <a:latin typeface="Manrope" pitchFamily="34" charset="0"/>
                <a:ea typeface="Manrope" pitchFamily="34" charset="-122"/>
                <a:cs typeface="Manrope" pitchFamily="34" charset="-120"/>
              </a:rPr>
              <a:t>Even in seemingly safe environments, small objects and everyday items can pose significant risks to young children. Our system is designed to identify these subtle threats.</a:t>
            </a:r>
            <a:endParaRPr lang="en-US" sz="1200" dirty="0"/>
          </a:p>
        </p:txBody>
      </p:sp>
      <p:pic>
        <p:nvPicPr>
          <p:cNvPr id="4"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385" y="1346240"/>
            <a:ext cx="8977313" cy="6142315"/>
          </a:xfrm>
          <a:prstGeom prst="rect">
            <a:avLst/>
          </a:prstGeom>
        </p:spPr>
      </p:pic>
      <p:sp>
        <p:nvSpPr>
          <p:cNvPr id="5" name="Text 2"/>
          <p:cNvSpPr/>
          <p:nvPr/>
        </p:nvSpPr>
        <p:spPr>
          <a:xfrm>
            <a:off x="413385" y="7808332"/>
            <a:ext cx="14217015" cy="188952"/>
          </a:xfrm>
          <a:prstGeom prst="rect">
            <a:avLst/>
          </a:prstGeom>
          <a:noFill/>
          <a:ln/>
        </p:spPr>
        <p:txBody>
          <a:bodyPr wrap="none" lIns="0" tIns="0" rIns="0" bIns="0" rtlCol="0" anchor="t"/>
          <a:lstStyle/>
          <a:p>
            <a:pPr marL="0" indent="0" algn="l">
              <a:lnSpc>
                <a:spcPts val="1450"/>
              </a:lnSpc>
              <a:buNone/>
            </a:pPr>
            <a:r>
              <a:rPr lang="en-US" sz="1200" dirty="0">
                <a:solidFill>
                  <a:srgbClr val="55575A"/>
                </a:solidFill>
                <a:latin typeface="Manrope" pitchFamily="34" charset="0"/>
                <a:ea typeface="Manrope" pitchFamily="34" charset="-122"/>
                <a:cs typeface="Manrope" pitchFamily="34" charset="-120"/>
              </a:rPr>
              <a:t>This image demonstrates how hazards like scissors or small batteries can easily go unnoticed in a typical child's room, highlighting the need for an intelligent detection system.</a:t>
            </a:r>
            <a:endParaRPr lang="en-US" sz="1200"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7A73CBA5-037D-DB4F-7F74-60BB19F68AC6}"/>
                  </a:ext>
                </a:extLst>
              </p14:cNvPr>
              <p14:cNvContentPartPr/>
              <p14:nvPr/>
            </p14:nvContentPartPr>
            <p14:xfrm>
              <a:off x="2408778" y="6833568"/>
              <a:ext cx="809280" cy="559800"/>
            </p14:xfrm>
          </p:contentPart>
        </mc:Choice>
        <mc:Fallback xmlns="">
          <p:pic>
            <p:nvPicPr>
              <p:cNvPr id="21" name="Ink 20">
                <a:extLst>
                  <a:ext uri="{FF2B5EF4-FFF2-40B4-BE49-F238E27FC236}">
                    <a16:creationId xmlns:a16="http://schemas.microsoft.com/office/drawing/2014/main" id="{7A73CBA5-037D-DB4F-7F74-60BB19F68AC6}"/>
                  </a:ext>
                </a:extLst>
              </p:cNvPr>
              <p:cNvPicPr/>
              <p:nvPr/>
            </p:nvPicPr>
            <p:blipFill>
              <a:blip r:embed="rId6"/>
              <a:stretch>
                <a:fillRect/>
              </a:stretch>
            </p:blipFill>
            <p:spPr>
              <a:xfrm>
                <a:off x="2388618" y="6813408"/>
                <a:ext cx="84996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D1EB8980-4BD5-454C-FAB0-337C1858A16D}"/>
                  </a:ext>
                </a:extLst>
              </p14:cNvPr>
              <p14:cNvContentPartPr/>
              <p14:nvPr/>
            </p14:nvContentPartPr>
            <p14:xfrm>
              <a:off x="3210138" y="6939408"/>
              <a:ext cx="423720" cy="423720"/>
            </p14:xfrm>
          </p:contentPart>
        </mc:Choice>
        <mc:Fallback xmlns="">
          <p:pic>
            <p:nvPicPr>
              <p:cNvPr id="22" name="Ink 21">
                <a:extLst>
                  <a:ext uri="{FF2B5EF4-FFF2-40B4-BE49-F238E27FC236}">
                    <a16:creationId xmlns:a16="http://schemas.microsoft.com/office/drawing/2014/main" id="{D1EB8980-4BD5-454C-FAB0-337C1858A16D}"/>
                  </a:ext>
                </a:extLst>
              </p:cNvPr>
              <p:cNvPicPr/>
              <p:nvPr/>
            </p:nvPicPr>
            <p:blipFill>
              <a:blip r:embed="rId8"/>
              <a:stretch>
                <a:fillRect/>
              </a:stretch>
            </p:blipFill>
            <p:spPr>
              <a:xfrm>
                <a:off x="3189978" y="6919248"/>
                <a:ext cx="4644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9180AAF5-BCAB-F107-C545-FD9A753B9669}"/>
                  </a:ext>
                </a:extLst>
              </p14:cNvPr>
              <p14:cNvContentPartPr/>
              <p14:nvPr/>
            </p14:nvContentPartPr>
            <p14:xfrm>
              <a:off x="6657498" y="6206088"/>
              <a:ext cx="401040" cy="453960"/>
            </p14:xfrm>
          </p:contentPart>
        </mc:Choice>
        <mc:Fallback xmlns="">
          <p:pic>
            <p:nvPicPr>
              <p:cNvPr id="23" name="Ink 22">
                <a:extLst>
                  <a:ext uri="{FF2B5EF4-FFF2-40B4-BE49-F238E27FC236}">
                    <a16:creationId xmlns:a16="http://schemas.microsoft.com/office/drawing/2014/main" id="{9180AAF5-BCAB-F107-C545-FD9A753B9669}"/>
                  </a:ext>
                </a:extLst>
              </p:cNvPr>
              <p:cNvPicPr/>
              <p:nvPr/>
            </p:nvPicPr>
            <p:blipFill>
              <a:blip r:embed="rId10"/>
              <a:stretch>
                <a:fillRect/>
              </a:stretch>
            </p:blipFill>
            <p:spPr>
              <a:xfrm>
                <a:off x="6636978" y="6185928"/>
                <a:ext cx="4417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098A20FB-799E-4258-CABE-D5874ABF8BD2}"/>
                  </a:ext>
                </a:extLst>
              </p14:cNvPr>
              <p14:cNvContentPartPr/>
              <p14:nvPr/>
            </p14:nvContentPartPr>
            <p14:xfrm>
              <a:off x="3482298" y="2766648"/>
              <a:ext cx="877320" cy="1089000"/>
            </p14:xfrm>
          </p:contentPart>
        </mc:Choice>
        <mc:Fallback xmlns="">
          <p:pic>
            <p:nvPicPr>
              <p:cNvPr id="24" name="Ink 23">
                <a:extLst>
                  <a:ext uri="{FF2B5EF4-FFF2-40B4-BE49-F238E27FC236}">
                    <a16:creationId xmlns:a16="http://schemas.microsoft.com/office/drawing/2014/main" id="{098A20FB-799E-4258-CABE-D5874ABF8BD2}"/>
                  </a:ext>
                </a:extLst>
              </p:cNvPr>
              <p:cNvPicPr/>
              <p:nvPr/>
            </p:nvPicPr>
            <p:blipFill>
              <a:blip r:embed="rId12"/>
              <a:stretch>
                <a:fillRect/>
              </a:stretch>
            </p:blipFill>
            <p:spPr>
              <a:xfrm>
                <a:off x="3461778" y="2746128"/>
                <a:ext cx="918000" cy="1129680"/>
              </a:xfrm>
              <a:prstGeom prst="rect">
                <a:avLst/>
              </a:prstGeom>
            </p:spPr>
          </p:pic>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2612"/>
            <a:ext cx="943463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Synthetic Data Generation Strategy</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We employ advanced generative models including Stable Diffusion, ControlNet, and Inpainting techniques to create diverse children's room scenarios.</a:t>
            </a:r>
            <a:endParaRPr lang="en-US" sz="1750" dirty="0"/>
          </a:p>
        </p:txBody>
      </p:sp>
      <p:sp>
        <p:nvSpPr>
          <p:cNvPr id="4" name="Text 2"/>
          <p:cNvSpPr/>
          <p:nvPr/>
        </p:nvSpPr>
        <p:spPr>
          <a:xfrm>
            <a:off x="793790" y="3461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Controlled Variables</a:t>
            </a:r>
            <a:endParaRPr lang="en-US" sz="2200" dirty="0"/>
          </a:p>
        </p:txBody>
      </p:sp>
      <p:sp>
        <p:nvSpPr>
          <p:cNvPr id="5" name="Text 3"/>
          <p:cNvSpPr/>
          <p:nvPr/>
        </p:nvSpPr>
        <p:spPr>
          <a:xfrm>
            <a:off x="793790" y="404229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Multiple camera </a:t>
            </a:r>
            <a:r>
              <a:rPr lang="en-US" sz="1750" dirty="0" smtClean="0">
                <a:solidFill>
                  <a:srgbClr val="55575A"/>
                </a:solidFill>
                <a:latin typeface="Manrope" pitchFamily="34" charset="0"/>
                <a:ea typeface="Manrope" pitchFamily="34" charset="-122"/>
                <a:cs typeface="Manrope" pitchFamily="34" charset="-120"/>
              </a:rPr>
              <a:t>angles</a:t>
            </a:r>
            <a:endParaRPr lang="en-US" sz="1750" dirty="0"/>
          </a:p>
        </p:txBody>
      </p:sp>
      <p:sp>
        <p:nvSpPr>
          <p:cNvPr id="6" name="Text 4"/>
          <p:cNvSpPr/>
          <p:nvPr/>
        </p:nvSpPr>
        <p:spPr>
          <a:xfrm>
            <a:off x="793790" y="4484489"/>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Varied lighting </a:t>
            </a:r>
            <a:r>
              <a:rPr lang="en-US" sz="1750" dirty="0" smtClean="0">
                <a:solidFill>
                  <a:srgbClr val="55575A"/>
                </a:solidFill>
                <a:latin typeface="Manrope" pitchFamily="34" charset="0"/>
                <a:ea typeface="Manrope" pitchFamily="34" charset="-122"/>
                <a:cs typeface="Manrope" pitchFamily="34" charset="-120"/>
              </a:rPr>
              <a:t>conditions</a:t>
            </a:r>
            <a:endParaRPr lang="en-US" sz="1750" dirty="0"/>
          </a:p>
        </p:txBody>
      </p:sp>
      <p:sp>
        <p:nvSpPr>
          <p:cNvPr id="7" name="Text 5"/>
          <p:cNvSpPr/>
          <p:nvPr/>
        </p:nvSpPr>
        <p:spPr>
          <a:xfrm>
            <a:off x="793790" y="492668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Different clutter levels (tidy vs. toy-filled rooms)</a:t>
            </a:r>
            <a:endParaRPr lang="en-US" sz="1750" dirty="0"/>
          </a:p>
        </p:txBody>
      </p:sp>
      <p:sp>
        <p:nvSpPr>
          <p:cNvPr id="8" name="Text 6"/>
          <p:cNvSpPr/>
          <p:nvPr/>
        </p:nvSpPr>
        <p:spPr>
          <a:xfrm>
            <a:off x="793790" y="536888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Partial object occlusion (items behind toys, under furniture)</a:t>
            </a:r>
            <a:endParaRPr lang="en-US" sz="1750" dirty="0"/>
          </a:p>
        </p:txBody>
      </p:sp>
      <p:sp>
        <p:nvSpPr>
          <p:cNvPr id="9" name="Text 7"/>
          <p:cNvSpPr/>
          <p:nvPr/>
        </p:nvSpPr>
        <p:spPr>
          <a:xfrm>
            <a:off x="793790" y="5811083"/>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Negative examples (safe rooms without hazards for balanced training)</a:t>
            </a:r>
            <a:endParaRPr lang="en-US" sz="1750" dirty="0"/>
          </a:p>
        </p:txBody>
      </p:sp>
      <p:pic>
        <p:nvPicPr>
          <p:cNvPr id="10"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3977" y="1880826"/>
            <a:ext cx="5140285" cy="514028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63591"/>
            <a:ext cx="10503456"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Model Selection &amp; Experimental Design</a:t>
            </a:r>
            <a:endParaRPr lang="en-US" sz="4450" dirty="0"/>
          </a:p>
        </p:txBody>
      </p:sp>
      <p:pic>
        <p:nvPicPr>
          <p:cNvPr id="3"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790" y="3225998"/>
            <a:ext cx="4347567" cy="907256"/>
          </a:xfrm>
          <a:prstGeom prst="rect">
            <a:avLst/>
          </a:prstGeom>
        </p:spPr>
      </p:pic>
      <p:sp>
        <p:nvSpPr>
          <p:cNvPr id="4" name="Text 1"/>
          <p:cNvSpPr/>
          <p:nvPr/>
        </p:nvSpPr>
        <p:spPr>
          <a:xfrm>
            <a:off x="1020604" y="43600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YOLOv8/v10</a:t>
            </a:r>
            <a:endParaRPr lang="en-US" sz="2200" dirty="0"/>
          </a:p>
        </p:txBody>
      </p:sp>
      <p:sp>
        <p:nvSpPr>
          <p:cNvPr id="5" name="Text 2"/>
          <p:cNvSpPr/>
          <p:nvPr/>
        </p:nvSpPr>
        <p:spPr>
          <a:xfrm>
            <a:off x="1020604" y="4850487"/>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Fast, powerful real-time object detection models optimised for speed and accuracy.</a:t>
            </a:r>
            <a:endParaRPr lang="en-US" sz="1750" dirty="0"/>
          </a:p>
        </p:txBody>
      </p:sp>
      <p:pic>
        <p:nvPicPr>
          <p:cNvPr id="6"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1357" y="3225998"/>
            <a:ext cx="4347567" cy="907256"/>
          </a:xfrm>
          <a:prstGeom prst="rect">
            <a:avLst/>
          </a:prstGeom>
        </p:spPr>
      </p:pic>
      <p:sp>
        <p:nvSpPr>
          <p:cNvPr id="7" name="Text 3"/>
          <p:cNvSpPr/>
          <p:nvPr/>
        </p:nvSpPr>
        <p:spPr>
          <a:xfrm>
            <a:off x="5368171" y="43600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DETR/ViT-Det</a:t>
            </a:r>
            <a:endParaRPr lang="en-US" sz="2200" dirty="0"/>
          </a:p>
        </p:txBody>
      </p:sp>
      <p:sp>
        <p:nvSpPr>
          <p:cNvPr id="8" name="Text 4"/>
          <p:cNvSpPr/>
          <p:nvPr/>
        </p:nvSpPr>
        <p:spPr>
          <a:xfrm>
            <a:off x="5368171" y="4850487"/>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Transformer-based architectures providing alternative detection approaches for comparison.</a:t>
            </a:r>
            <a:endParaRPr lang="en-US" sz="1750" dirty="0"/>
          </a:p>
        </p:txBody>
      </p:sp>
      <p:pic>
        <p:nvPicPr>
          <p:cNvPr id="9" name="Image 2"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88924" y="3225998"/>
            <a:ext cx="4347567" cy="907256"/>
          </a:xfrm>
          <a:prstGeom prst="rect">
            <a:avLst/>
          </a:prstGeom>
        </p:spPr>
      </p:pic>
      <p:sp>
        <p:nvSpPr>
          <p:cNvPr id="10" name="Text 5"/>
          <p:cNvSpPr/>
          <p:nvPr/>
        </p:nvSpPr>
        <p:spPr>
          <a:xfrm>
            <a:off x="9715738" y="43600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SAM (Optional)</a:t>
            </a:r>
            <a:endParaRPr lang="en-US" sz="2200" dirty="0"/>
          </a:p>
        </p:txBody>
      </p:sp>
      <p:sp>
        <p:nvSpPr>
          <p:cNvPr id="11" name="Text 6"/>
          <p:cNvSpPr/>
          <p:nvPr/>
        </p:nvSpPr>
        <p:spPr>
          <a:xfrm>
            <a:off x="9715738" y="4850487"/>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Segment Anything Model for enhanced boundary refinement in later development stages.</a:t>
            </a:r>
            <a:endParaRPr lang="en-US" sz="17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37</TotalTime>
  <Words>563</Words>
  <Application>Microsoft Office PowerPoint</Application>
  <PresentationFormat>מותאם אישית</PresentationFormat>
  <Paragraphs>78</Paragraphs>
  <Slides>12</Slides>
  <Notes>10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12</vt:i4>
      </vt:variant>
    </vt:vector>
  </HeadingPairs>
  <TitlesOfParts>
    <vt:vector size="20" baseType="lpstr">
      <vt:lpstr>Arial</vt:lpstr>
      <vt:lpstr>Inter</vt:lpstr>
      <vt:lpstr>Calibri</vt:lpstr>
      <vt:lpstr>Aptos</vt:lpstr>
      <vt:lpstr>Calibri Light</vt:lpstr>
      <vt:lpstr>Times New Roman</vt:lpstr>
      <vt:lpstr>Manrope</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Sample data</vt:lpstr>
      <vt:lpstr>The results of a test model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pc</dc:creator>
  <cp:lastModifiedBy>pc</cp:lastModifiedBy>
  <cp:revision>13</cp:revision>
  <dcterms:created xsi:type="dcterms:W3CDTF">2025-12-07T12:27:43Z</dcterms:created>
  <dcterms:modified xsi:type="dcterms:W3CDTF">2025-12-22T12:32:15Z</dcterms:modified>
</cp:coreProperties>
</file>